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303" r:id="rId3"/>
    <p:sldId id="309" r:id="rId4"/>
    <p:sldId id="305" r:id="rId5"/>
    <p:sldId id="306" r:id="rId6"/>
    <p:sldId id="311" r:id="rId7"/>
    <p:sldId id="307" r:id="rId8"/>
    <p:sldId id="260" r:id="rId9"/>
    <p:sldId id="263" r:id="rId10"/>
    <p:sldId id="262" r:id="rId11"/>
    <p:sldId id="264" r:id="rId12"/>
    <p:sldId id="265" r:id="rId13"/>
    <p:sldId id="266" r:id="rId14"/>
    <p:sldId id="267" r:id="rId15"/>
    <p:sldId id="269" r:id="rId16"/>
    <p:sldId id="272" r:id="rId17"/>
    <p:sldId id="271" r:id="rId18"/>
    <p:sldId id="308" r:id="rId19"/>
    <p:sldId id="274" r:id="rId20"/>
    <p:sldId id="275" r:id="rId21"/>
    <p:sldId id="277" r:id="rId22"/>
    <p:sldId id="278" r:id="rId23"/>
    <p:sldId id="279" r:id="rId24"/>
    <p:sldId id="31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81" autoAdjust="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465F08-E0C4-4FA9-A9C2-EA3106BB42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E5FC9-5795-4C2A-8012-2842771AA9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A27AB6-D235-4BEB-A76B-DD97C5195F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738051-6673-404C-AB9F-0380EE62A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18BCC6-24C2-478B-BD14-A2AAD08DF3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190755-627C-49D6-B572-4B52CEF566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3E7F77-CFE5-43B8-A19B-03FA9FC200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B249EC-0E91-4A7B-A469-B6B2DC78F0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12C550-01F6-40D1-B45C-654D90B51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D52741-99F3-4A47-94EA-13D58669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A7EFC9-CEF2-4061-9660-862F6D8991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C736D99-9EFB-4C18-8D55-EF8C07A4E6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28800"/>
            <a:ext cx="7772400" cy="3429000"/>
          </a:xfrm>
          <a:effec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курс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религиозных культур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светской этики»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ОРКСЭ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Зачем изучение религиозных культур и светской этики включено в программу обучения общеобразовательной школы?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5257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/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духовно-нравственного развития и воспитания обучающихся, становления их гражданской идентичности, сохранения и развития культурного разнообразия, овладения духовными ценностями и культурой народов России.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основами религиозных культур и светской этики способствует достижению этих целей. Задача, которая стоит перед данным курсом, заключается в формировании общества, основанного на согласии и понимании, умении уважать ценности представителей всех культур.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чём воспитательная составляющая данного курса? 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848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курса должно обеспечить: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духовности, нравственности, морально ответственного поведения для жизни человека, семьи, общества;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основных норм морали, понимание их значения для жизни человека, семьи, общества;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к традиционным религиям и их представителям;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первоначального представления об отечественной религиозно-культурной традиции, как духовной основе многонационального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многоконфессионального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 России;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знание, понимание и принятие личностью таких ценностей, как: Отечество, семья;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духовной преемственности поколений.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ли при изучении курса обучение религии?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848600" cy="4876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модули курса носят культурологический, светский характер. В рамках преподавания комплексного курса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предусматривается обучение религии. </a:t>
            </a:r>
          </a:p>
          <a:p>
            <a:pPr algn="just" eaLnBrk="1" hangingPunct="1">
              <a:lnSpc>
                <a:spcPct val="13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обучением религии понимается преподавание вероучения. В Российской Федерации законодательно закреплено право родителей обучать детей религии вне образовательной программы (статья 5 Федерального закона "О свободе совести и о религиозных объединениях", далее - Закон).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вести курс ОРКСЭ? 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001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  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курс могут исключительно светские педагоги с необходимой квалификацией, прошедшие соответствующую подготовку в учреждениях дополнительного профессионального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696200" cy="1905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Имеют ли право священнослужители вести модули курса ОРКСЭ?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590800"/>
            <a:ext cx="8001000" cy="2286000"/>
          </a:xfrm>
        </p:spPr>
        <p:txBody>
          <a:bodyPr/>
          <a:lstStyle/>
          <a:p>
            <a:pPr marL="92075" indent="0" eaLnBrk="1" hangingPunct="1">
              <a:buFont typeface="Wingdings 3" pitchFamily="18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общеобразовательных учреждениях –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543800" cy="1630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ли продолжено изучение курса в старших классах школы?   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     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2015 г. в соответствии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ФГОС ООО введена предметная область «Основы духовно-нравственной культуры народов России»  (ОДНКНР).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229600" cy="1325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отказаться от изучения курса ОРКСЭ?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543800" cy="4572000"/>
          </a:xfrm>
        </p:spPr>
        <p:txBody>
          <a:bodyPr>
            <a:normAutofit/>
          </a:bodyPr>
          <a:lstStyle/>
          <a:p>
            <a:pPr marL="92075" indent="0" eaLnBrk="1" hangingPunct="1">
              <a:buFontTx/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Нет. Этот курс включен в перечень предметов федерального компонента учебного плана и обязателен для изучения в государственных (муниципальных) общеобразовательных учреждениях, реализующих государственный стандарт начального, основного общего, полного (среднего) общего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будет оцениваться успешность освоения учащимся курса ОРКСЭ? 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7790688" cy="3200400"/>
          </a:xfrm>
        </p:spPr>
        <p:txBody>
          <a:bodyPr/>
          <a:lstStyle/>
          <a:p>
            <a:pPr marL="92075" indent="0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курс, оценка в виде баллов за него не выставляется.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371600"/>
            <a:ext cx="84296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«учусь добру»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«учусь быть культурным»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«учусь дружить»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«учусь уважать других»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«учусь честности, справедливости»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«помогать людям»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внимательным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милосердным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«уважать родителей и старших»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«стараться не совершать плохих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поступков», «понимать других, не быть эгоистом»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«учусь любви и терпению»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детей на вопрос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«Чему вы учитесь на уроках?»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Практические советы родителям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 вы можете помочь своему ребёнку в изучении курса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«Основы религиозных культур и светской этики»…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  </a:t>
            </a:r>
            <a:endParaRPr lang="ru-RU" sz="32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3141663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-26988"/>
            <a:ext cx="9144000" cy="320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Группа 11"/>
          <p:cNvGrpSpPr>
            <a:grpSpLocks/>
          </p:cNvGrpSpPr>
          <p:nvPr/>
        </p:nvGrpSpPr>
        <p:grpSpPr bwMode="auto">
          <a:xfrm>
            <a:off x="468313" y="5805488"/>
            <a:ext cx="8064500" cy="863600"/>
            <a:chOff x="467544" y="5877272"/>
            <a:chExt cx="8064896" cy="86409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420439" y="5877272"/>
              <a:ext cx="511200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38985" y="6164774"/>
              <a:ext cx="799345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67544" y="6453865"/>
              <a:ext cx="806489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67544" y="6741368"/>
              <a:ext cx="79220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8229600" cy="6096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Настройтесь на воспитание; отнеситесь к новому школьному курсу как к дополнительному средству нравственного развития вашего ребёнка;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и есть главный для ребёнка воспитатель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 детьми о том, что они изучали на уроках.  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жалейте сил и времени для вашего ребёнка, учитесь вместе с ним.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85800"/>
            <a:ext cx="8458200" cy="61722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Воспитывайте у ребёнка благожелательное отношение к людям другого мировоззрения.</a:t>
            </a:r>
          </a:p>
          <a:p>
            <a:pPr eaLnBrk="1" hangingPunct="1">
              <a:buFontTx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допускайте резких оценок, категоричных высказываний в адрес верующих людей, атеистов или агностиков (людей, не соотносящих себя ни с какой религией или отрицающих религии).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8229600" cy="559276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никакой учебный курс сам по себе не воспитает вашего ребёнка; главное, что он может приобрести, изучая курс «Основы религиозных культур и светской этики», понимание того, насколько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 нравственность для полноценной человеческой жизни.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Всячески поддерживайте это в ребёнке.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457200"/>
            <a:ext cx="8229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в общении и взаимодействии с ребёнком воспитывающие ситуации, превращайте возникающие проблемы в нравственные уроки.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Постарайтесь, чтобы ваши дети  чаще задумывались о последствиях своих действий и цене своих заблуждений.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школьный курс — это только начало большого и трудного пути. Главную поддержку на этом пути ребёнку должны оказывать вы  — самые близкие для него люди, тогда дорога не покажется сложной, тогда соблюдение нравственных норм станет естественным и радостным.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2596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8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600" y="152400"/>
            <a:ext cx="8794845" cy="15541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 smtClean="0"/>
              <a:t>Федеральная нормативно-правовая база введения и реализации курса ОРКСЭ</a:t>
            </a:r>
            <a:endParaRPr lang="ru-RU" sz="33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5257800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Конституция РФ от 25.12.1993 глава 2 «Права и свободы человека и гражданина»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Федеральный закон «Об образовании в Российской Федерации» от 29 декабря 2012 г. N 273-ФЗ. Статья 87. Особенности изучения основ духовно-нравственной культуры народов Российской Федерации. Особенности получения теологического и религиозного образования.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Федеральный закон от 26.09.1997 №125 «О свободе совести и религиозных образованиях»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Поручение Президента РФ от 02.08.2009  №ПР-2009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Распоряжение Правительства РФ 29.10.2009 №1578-р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Распоряжение Правительства РФ от 28.01.2012 №84-р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Приказ Министерства образования и науки от 01.02.2012 № 74 «О внесении изменений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утвержденные приказом Министерства образования Российской Федерации от 9 марта 2004 г. N 1312»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Письмо Министерства образования и науки Российской Федерации от 22.08.2012 № 08-250 «О введении учебного курса ОРКСЭ»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effectLst/>
                <a:latin typeface="Georgia" pitchFamily="18" charset="0"/>
              </a:rPr>
              <a:t>Курс «Основы религиозных культур и светской этики»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/>
          </a:bodyPr>
          <a:lstStyle/>
          <a:p>
            <a:pPr indent="439738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культурологическим и направлен на развитие у школьников  4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ru-RU" sz="2800" b="1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14340" name="Рисунок 6" descr="p22008.jpg"/>
          <p:cNvPicPr>
            <a:picLocks noChangeAspect="1"/>
          </p:cNvPicPr>
          <p:nvPr/>
        </p:nvPicPr>
        <p:blipFill>
          <a:blip r:embed="rId2" cstate="print"/>
          <a:srcRect b="21429"/>
          <a:stretch>
            <a:fillRect/>
          </a:stretch>
        </p:blipFill>
        <p:spPr bwMode="auto">
          <a:xfrm>
            <a:off x="6172200" y="5444012"/>
            <a:ext cx="2698750" cy="141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комплексного учебного курса «Основы религиозных культур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светской этики»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772400" cy="4919662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обобщение знаний, понятий и представлений о духовной культуре и морали, формирование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развитие способностей младших школьников к общению в </a:t>
            </a:r>
            <a:r>
              <a:rPr lang="ru-RU" sz="2400" dirty="0" err="1" smtClean="0">
                <a:latin typeface="Georgia" pitchFamily="18" charset="0"/>
              </a:rPr>
              <a:t>полиэтнической</a:t>
            </a:r>
            <a:r>
              <a:rPr lang="ru-RU" sz="2400" dirty="0" smtClean="0">
                <a:latin typeface="Georgia" pitchFamily="18" charset="0"/>
              </a:rPr>
              <a:t> и </a:t>
            </a:r>
            <a:r>
              <a:rPr lang="ru-RU" sz="2400" dirty="0" err="1" smtClean="0">
                <a:latin typeface="Georgia" pitchFamily="18" charset="0"/>
              </a:rPr>
              <a:t>многоконфессиональной</a:t>
            </a:r>
            <a:r>
              <a:rPr lang="ru-RU" sz="2400" dirty="0" smtClean="0">
                <a:latin typeface="Georgia" pitchFamily="18" charset="0"/>
              </a:rPr>
              <a:t> среде на основе взаимного уважения и диалога во имя общественного мира и согласия;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6637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комплексного учебного курса «Основы религиозных культур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светской этики»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38338"/>
            <a:ext cx="7848600" cy="4919662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Char char="•"/>
              <a:defRPr/>
            </a:pPr>
            <a:endParaRPr lang="ru-RU" sz="2400" dirty="0" smtClean="0">
              <a:latin typeface="Georgia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развитие представлений школьников о значении нравственных норм и ценностей для достойной жизни личности, семьи, общества.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•"/>
              <a:defRPr/>
            </a:pPr>
            <a:endParaRPr lang="ru-RU" sz="21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7620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Курс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ОСНОВЫ РЕЛИГИОЗНЫХ КУЛЬТУР И СВЕТСКОЙ ЭТИКИ </a:t>
            </a:r>
          </a:p>
          <a:p>
            <a:pPr>
              <a:defRPr/>
            </a:pPr>
            <a:r>
              <a:rPr lang="ru-RU" sz="2800" b="1" dirty="0">
                <a:latin typeface="Georgia" pitchFamily="18" charset="0"/>
              </a:rPr>
              <a:t>состоит из  модулей:</a:t>
            </a: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latin typeface="Georgia" pitchFamily="18" charset="0"/>
              </a:rPr>
              <a:t> «Основы  православной культуры»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latin typeface="Georgia" pitchFamily="18" charset="0"/>
              </a:rPr>
              <a:t> «Основы  исламской  культуры»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latin typeface="Georgia" pitchFamily="18" charset="0"/>
              </a:rPr>
              <a:t>«Основы  иудейской культуры»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latin typeface="Georgia" pitchFamily="18" charset="0"/>
              </a:rPr>
              <a:t>«Основы  буддийской культуры»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latin typeface="Georgia" pitchFamily="18" charset="0"/>
              </a:rPr>
              <a:t>«Основы  мировых религиозных культур»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>
                <a:latin typeface="Georgia" pitchFamily="18" charset="0"/>
              </a:rPr>
              <a:t>«Основы  светской этики»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b="1" dirty="0">
              <a:latin typeface="Georgia" pitchFamily="18" charset="0"/>
            </a:endParaRP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Все модули курса одинаковые по объёму часов и составляют 34 урока, то есть по 1 уроку в неделю.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решает вопрос о выборе модуля курса для изучения?  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8229600" cy="32004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осуществляется родителями самостоятельно, абсолютно добровольно и индивидуально.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выборе подтверждается заявлением родителей на имя директора школы.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320" y="228600"/>
            <a:ext cx="749808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принципы преподавания курса?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848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       </a:t>
            </a:r>
            <a:endParaRPr lang="ru-RU" dirty="0" smtClean="0"/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Светский характер.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 подход.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воспитательного аспекта.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2301</TotalTime>
  <Words>806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Corbel</vt:lpstr>
      <vt:lpstr>Georgia</vt:lpstr>
      <vt:lpstr>Gill Sans MT</vt:lpstr>
      <vt:lpstr>Times New Roman</vt:lpstr>
      <vt:lpstr>Verdana</vt:lpstr>
      <vt:lpstr>Wingdings</vt:lpstr>
      <vt:lpstr>Wingdings 2</vt:lpstr>
      <vt:lpstr>Wingdings 3</vt:lpstr>
      <vt:lpstr>Солнцестояние</vt:lpstr>
      <vt:lpstr>Комплексный учебный курс  «Основы религиозных культур  и светской этики» ОРКСЭ </vt:lpstr>
      <vt:lpstr>Презентация PowerPoint</vt:lpstr>
      <vt:lpstr>Федеральная нормативно-правовая база введения и реализации курса ОРКСЭ</vt:lpstr>
      <vt:lpstr>Курс «Основы религиозных культур и светской этики»</vt:lpstr>
      <vt:lpstr>Задачи комплексного учебного курса «Основы религиозных культур  и светской этики»</vt:lpstr>
      <vt:lpstr>Задачи комплексного учебного курса «Основы религиозных культур  и светской этики»</vt:lpstr>
      <vt:lpstr>Презентация PowerPoint</vt:lpstr>
      <vt:lpstr>Кто решает вопрос о выборе модуля курса для изучения?   </vt:lpstr>
      <vt:lpstr>Каковы основные принципы преподавания курса?</vt:lpstr>
      <vt:lpstr>Зачем изучение религиозных культур и светской этики включено в программу обучения общеобразовательной школы?</vt:lpstr>
      <vt:lpstr>В чём воспитательная составляющая данного курса? </vt:lpstr>
      <vt:lpstr>Предусматривается ли при изучении курса обучение религии?  </vt:lpstr>
      <vt:lpstr>Кто может вести курс ОРКСЭ? </vt:lpstr>
      <vt:lpstr>Имеют ли право священнослужители вести модули курса ОРКСЭ?</vt:lpstr>
      <vt:lpstr> Будет ли продолжено изучение курса в старших классах школы?   </vt:lpstr>
      <vt:lpstr>Можно ли отказаться от изучения курса ОРКСЭ?  </vt:lpstr>
      <vt:lpstr>Как будет оцениваться успешность освоения учащимся курса ОРКСЭ?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 Windows</cp:lastModifiedBy>
  <cp:revision>122</cp:revision>
  <cp:lastPrinted>1601-01-01T00:00:00Z</cp:lastPrinted>
  <dcterms:created xsi:type="dcterms:W3CDTF">1601-01-01T00:00:00Z</dcterms:created>
  <dcterms:modified xsi:type="dcterms:W3CDTF">2021-04-02T13:09:07Z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